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7" r:id="rId3"/>
    <p:sldId id="271" r:id="rId4"/>
    <p:sldId id="279" r:id="rId5"/>
    <p:sldId id="260" r:id="rId6"/>
    <p:sldId id="264" r:id="rId7"/>
    <p:sldId id="275" r:id="rId8"/>
    <p:sldId id="309" r:id="rId9"/>
    <p:sldId id="313" r:id="rId10"/>
    <p:sldId id="314" r:id="rId11"/>
    <p:sldId id="311" r:id="rId12"/>
    <p:sldId id="312" r:id="rId13"/>
  </p:sldIdLst>
  <p:sldSz cx="9144000" cy="5143500" type="screen16x9"/>
  <p:notesSz cx="6858000" cy="9144000"/>
  <p:embeddedFontLst>
    <p:embeddedFont>
      <p:font typeface="Coming Soon" panose="020B0604020202020204" charset="0"/>
      <p:regular r:id="rId15"/>
    </p:embeddedFont>
    <p:embeddedFont>
      <p:font typeface="Didact Gothic" panose="020B0604020202020204" charset="0"/>
      <p:regular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  <p:embeddedFont>
      <p:font typeface="Cordia New" panose="020B0304020202020204" pitchFamily="34" charset="-34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B20AEC-0999-490C-82A9-FB26B3D73F29}">
  <a:tblStyle styleId="{30B20AEC-0999-490C-82A9-FB26B3D73F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12" y="84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98b8cc72eb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98b8cc72eb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98b8cc72eb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98b8cc72eb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977fa6592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977fa6592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98b8cc72eb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98b8cc72eb_0_1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302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69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1" name="Google Shape;11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rgbClr val="9D9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rgbClr val="F3C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1873201" y="-943446"/>
            <a:ext cx="5246112" cy="719277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20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94" name="Google Shape;1194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21" name="Google Shape;1221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6" name="Google Shape;1226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7" name="Google Shape;1227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2" name="Google Shape;1232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33" name="Google Shape;1233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34" name="Google Shape;1234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8" name="Google Shape;1238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44" name="Google Shape;1244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50" name="Google Shape;1250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56" name="Google Shape;1256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12"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oogle Shape;1785;p35"/>
          <p:cNvGrpSpPr/>
          <p:nvPr/>
        </p:nvGrpSpPr>
        <p:grpSpPr>
          <a:xfrm flipH="1">
            <a:off x="1885293" y="-517120"/>
            <a:ext cx="5049679" cy="5287786"/>
            <a:chOff x="1406856" y="1101190"/>
            <a:chExt cx="4272148" cy="4206672"/>
          </a:xfrm>
        </p:grpSpPr>
        <p:sp>
          <p:nvSpPr>
            <p:cNvPr id="1786" name="Google Shape;1786;p35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0" name="Google Shape;1800;p35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1" name="Google Shape;1801;p35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802" name="Google Shape;1802;p3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803" name="Google Shape;1803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3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809" name="Google Shape;1809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3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815" name="Google Shape;1815;p3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0" name="Google Shape;1820;p3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821" name="Google Shape;1821;p3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248" name="Google Shape;248;p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49" name="Google Shape;249;p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260;p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61" name="Google Shape;261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67" name="Google Shape;267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ng Soon"/>
              <a:buNone/>
              <a:defRPr sz="3000"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endParaRPr/>
          </a:p>
        </p:txBody>
      </p:sp>
      <p:sp>
        <p:nvSpPr>
          <p:cNvPr id="457" name="Google Shape;45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5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15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604" name="Google Shape;604;p15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15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606" name="Google Shape;606;p15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rgbClr val="A3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9" name="Google Shape;609;p15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610" name="Google Shape;610;p15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623" name="Google Shape;623;p15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5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36" name="Google Shape;636;p15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637" name="Google Shape;637;p15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rgbClr val="DE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6"/>
          <p:cNvGrpSpPr/>
          <p:nvPr/>
        </p:nvGrpSpPr>
        <p:grpSpPr>
          <a:xfrm rot="5400000">
            <a:off x="1993265" y="1283149"/>
            <a:ext cx="5157469" cy="6540435"/>
            <a:chOff x="229105" y="1914751"/>
            <a:chExt cx="4500802" cy="5590116"/>
          </a:xfrm>
        </p:grpSpPr>
        <p:sp>
          <p:nvSpPr>
            <p:cNvPr id="643" name="Google Shape;643;p16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16"/>
          <p:cNvSpPr txBox="1">
            <a:spLocks noGrp="1"/>
          </p:cNvSpPr>
          <p:nvPr>
            <p:ph type="title"/>
          </p:nvPr>
        </p:nvSpPr>
        <p:spPr>
          <a:xfrm>
            <a:off x="1583312" y="3420050"/>
            <a:ext cx="178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subTitle" idx="1"/>
          </p:nvPr>
        </p:nvSpPr>
        <p:spPr>
          <a:xfrm>
            <a:off x="1622123" y="3840616"/>
            <a:ext cx="17079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ctrTitle" idx="2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title" idx="3"/>
          </p:nvPr>
        </p:nvSpPr>
        <p:spPr>
          <a:xfrm>
            <a:off x="3619200" y="3420050"/>
            <a:ext cx="190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subTitle" idx="4"/>
          </p:nvPr>
        </p:nvSpPr>
        <p:spPr>
          <a:xfrm>
            <a:off x="3667469" y="3840616"/>
            <a:ext cx="18228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title" idx="5"/>
          </p:nvPr>
        </p:nvSpPr>
        <p:spPr>
          <a:xfrm>
            <a:off x="5737888" y="3430675"/>
            <a:ext cx="18228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9" name="Google Shape;679;p16"/>
          <p:cNvSpPr txBox="1">
            <a:spLocks noGrp="1"/>
          </p:cNvSpPr>
          <p:nvPr>
            <p:ph type="subTitle" idx="6"/>
          </p:nvPr>
        </p:nvSpPr>
        <p:spPr>
          <a:xfrm>
            <a:off x="5756451" y="3840616"/>
            <a:ext cx="17856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80" name="Google Shape;680;p16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81" name="Google Shape;681;p16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16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85" name="Google Shape;685;p16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6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91" name="Google Shape;691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97" name="Google Shape;697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03" name="Google Shape;703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09" name="Google Shape;709;p1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4" name="Google Shape;714;p1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15" name="Google Shape;715;p1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2" name="Google Shape;832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" name="Google Shape;839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1" name="Google Shape;851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2" name="Google Shape;852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3" name="Google Shape;853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7" name="Google Shape;857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3" name="Google Shape;863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9" name="Google Shape;869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5" name="Google Shape;875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1" name="Google Shape;881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6" name="Google Shape;886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7" name="Google Shape;887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CUSTOM_16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21"/>
          <p:cNvGrpSpPr/>
          <p:nvPr/>
        </p:nvGrpSpPr>
        <p:grpSpPr>
          <a:xfrm rot="5090524">
            <a:off x="1769501" y="-108030"/>
            <a:ext cx="5488581" cy="5410583"/>
            <a:chOff x="229121" y="2354046"/>
            <a:chExt cx="5014546" cy="5150772"/>
          </a:xfrm>
        </p:grpSpPr>
        <p:sp>
          <p:nvSpPr>
            <p:cNvPr id="952" name="Google Shape;952;p2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21"/>
          <p:cNvSpPr txBox="1">
            <a:spLocks noGrp="1"/>
          </p:cNvSpPr>
          <p:nvPr>
            <p:ph type="subTitle" idx="1"/>
          </p:nvPr>
        </p:nvSpPr>
        <p:spPr>
          <a:xfrm>
            <a:off x="6173550" y="1585750"/>
            <a:ext cx="152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82" name="Google Shape;982;p21"/>
          <p:cNvSpPr txBox="1">
            <a:spLocks noGrp="1"/>
          </p:cNvSpPr>
          <p:nvPr>
            <p:ph type="subTitle" idx="2"/>
          </p:nvPr>
        </p:nvSpPr>
        <p:spPr>
          <a:xfrm>
            <a:off x="6173550" y="3088650"/>
            <a:ext cx="152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83" name="Google Shape;983;p21"/>
          <p:cNvSpPr txBox="1">
            <a:spLocks noGrp="1"/>
          </p:cNvSpPr>
          <p:nvPr>
            <p:ph type="subTitle" idx="3"/>
          </p:nvPr>
        </p:nvSpPr>
        <p:spPr>
          <a:xfrm>
            <a:off x="3574380" y="2046125"/>
            <a:ext cx="19950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84" name="Google Shape;984;p21"/>
          <p:cNvSpPr txBox="1">
            <a:spLocks noGrp="1"/>
          </p:cNvSpPr>
          <p:nvPr>
            <p:ph type="subTitle" idx="4"/>
          </p:nvPr>
        </p:nvSpPr>
        <p:spPr>
          <a:xfrm>
            <a:off x="3574380" y="3549025"/>
            <a:ext cx="19950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85" name="Google Shape;985;p21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986" name="Google Shape;986;p21"/>
          <p:cNvSpPr txBox="1">
            <a:spLocks noGrp="1"/>
          </p:cNvSpPr>
          <p:nvPr>
            <p:ph type="subTitle" idx="5"/>
          </p:nvPr>
        </p:nvSpPr>
        <p:spPr>
          <a:xfrm>
            <a:off x="3107100" y="2406738"/>
            <a:ext cx="29298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87" name="Google Shape;987;p21"/>
          <p:cNvSpPr txBox="1">
            <a:spLocks noGrp="1"/>
          </p:cNvSpPr>
          <p:nvPr>
            <p:ph type="subTitle" idx="6"/>
          </p:nvPr>
        </p:nvSpPr>
        <p:spPr>
          <a:xfrm>
            <a:off x="3107100" y="3930738"/>
            <a:ext cx="29298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988" name="Google Shape;988;p2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89" name="Google Shape;989;p2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2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95" name="Google Shape;995;p2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8" r:id="rId5"/>
    <p:sldLayoutId id="2147483661" r:id="rId6"/>
    <p:sldLayoutId id="2147483662" r:id="rId7"/>
    <p:sldLayoutId id="2147483665" r:id="rId8"/>
    <p:sldLayoutId id="2147483667" r:id="rId9"/>
    <p:sldLayoutId id="2147483669" r:id="rId10"/>
    <p:sldLayoutId id="2147483671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5489" y="210468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การจ่ายเงินผ่านระบบ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นางนาฏนดา จันทร์สุข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35724" y="362232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39 การจ่ายเงินต้องมีหลักฐานการจ่ายไว้เพื่อประโยชน์ในการ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40 การจ่าย โดยที่ยังมิได้มีการจ่ายเงินแก่เจ้าหนี้หรือผู้มีสิทธิรับเงิน ห้ามมิให้ผู้มีหน้าที่จ่ายเงินเรียกหลักฐานการจ่ายหรือให้ผู้รับเงินลงลายมือชื่อรับเงินใน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41 ข้าราชการ พนักงานราชการ ลูกจ้าง หรือผู้รับบำนาญหรือเบี้ยหวัดที่ไม่สามารถมารับเงินได้ด้วย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ตนเองจะ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มอบฉันทะให้ผู้อื่นเป็นผู้รับเงินแทนก็ได้ โดยใช้ใบมอบฉันทะตามแบที่กระทรวงการคลังกำหนด 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จ่ายเงินให้แก่บุคคลนอกจากที่กำหนดในวรรคหนึ่ง หากบุคคลนั้นไม่สามารถรับเงินได้ด้วยตนเอง จะทำ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อำนาจให้บุคคลอื่นมารับเงินแทนก็ได้ 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จ่ายเงินในกรณีที่มีการโอนสิทธิเรียกร้อง และการจ่ายเงินชำระหนี้ให้แก่ผู้ขายในต่างประเทศ ให้เป็นไป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วิธีการที่กระทรวงการคลังกำหนด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42 ให้เจ้าหน้าที่ผู้จ่ายเงินประทับตราข้อความว่า “จ่ายเงินแล้ว” โดยลงลายมือชื่อรับรองการจ่ายและระบุ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ผู้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จ่ายเงินด้วยตัวบรรจง พร้อมทั้งวัน เดือน ปี ที่จ่ายกำกับไว้ในหลักฐานการจ่ายเงินทุกฉบับ เพื่อประโยบน์ในการตรวจสอบ</a:t>
            </a:r>
          </a:p>
          <a:p>
            <a:pPr lvl="3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กรณีที่หลักฐานการจ่ายเป็นภาษาต่างประเทศ ให้มีคำแปลเป็นภาษไทยตามรายการในข้อ 46 ไว้ด้วย </a:t>
            </a:r>
            <a:endParaRPr lang="th-TH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3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และให้ผู้ใช้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สิทธิขอเบิกเงินลงลายมือชื่อรับรองคำแปลด้วย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43 การจ่ายเงินทุกรายการต้องมีการบันทึกการจ่ายเงินไว้ในระบบ และให้หัวหน้าส่วนราขการหรือผู้ที่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มอบหมายเป็นลายลักษร์อักษรจากหัวหน้าส่วนราชการตรวจสอบการจ่ายเงินกับหลักฐานการจ่ายทุกสิ้นวัน</a:t>
            </a:r>
          </a:p>
        </p:txBody>
      </p:sp>
      <p:sp>
        <p:nvSpPr>
          <p:cNvPr id="19" name="Google Shape;2221;p5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222;p5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35724" y="662153"/>
            <a:ext cx="7924800" cy="599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55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057" y="845907"/>
            <a:ext cx="7369628" cy="3391643"/>
          </a:xfrm>
        </p:spPr>
        <p:txBody>
          <a:bodyPr/>
          <a:lstStyle/>
          <a:p>
            <a:pPr marL="114300" indent="0" algn="thaiDist">
              <a:buNone/>
            </a:pP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ข้อสังเกตุ </a:t>
            </a:r>
          </a:p>
          <a:p>
            <a:pPr marL="114300" indent="0" algn="thaiDist">
              <a:buNone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ตามระเบียบกระทรวงการคลัง ว่าด้วยการเบิกเงินจากคลัง การรับเงิน การจ่ายเงิน การเก็บรักษาเงินจากคลัง และการนำเงินส่งคลัง พ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2562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ได้กำหนดเกี่ยวกับข้อห้ามของการจ่ายเงินไว้ในข้อ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การจ่ายโดยที่ยังมิได้มีการจ่ายเงินให้แก่เจ้าหนี้หรือผู้มีสิทธิรับเงิน ห้ามมิให้ผู้มีหน้าที่จ่ายเงินเรียกหลักฐานการจ่ายหรือให้ผู้รับเงินลงลายมือชื่อรับในหลักฐาน</a:t>
            </a:r>
          </a:p>
          <a:p>
            <a:pPr marL="114300" indent="0" algn="thaiDist">
              <a:buNone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การลงชื่อรับเงินในแบบคำขอเบิกเงินสวัสดิการ ค่าตอบแทน อาจจะสุ่มเสี่ยงต่อการผิดระเบียบว่าด้วยการเบิกเงินจากคลังฯ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th-TH" sz="20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6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1915886" y="1074507"/>
            <a:ext cx="5181600" cy="339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ng Soon"/>
              <a:buNone/>
              <a:defRPr sz="1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Didact Gothic"/>
              <a:buNone/>
              <a:defRPr sz="13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14300" indent="0" algn="thaiDist"/>
            <a:r>
              <a:rPr lang="th-TH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การรับเงิน</a:t>
            </a:r>
          </a:p>
          <a:p>
            <a:pPr marL="114300" indent="0" algn="thaiDist"/>
            <a:r>
              <a:rPr lang="th-TH" sz="2200" b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การรับเงินของส่วนราชการ การรับคืนเงินเหลือจ่ายที่ยืม และการรับคืนเงินงบประมาณที่จ่ายไปแล้ว จากบุคลากรในสังกัดหรือบุคคลภายนอก ให้รับผ่านระบบอิเล็กทรอนิกส์ โดยใช้บริการรับชำระเงินในระบบ </a:t>
            </a:r>
            <a:r>
              <a:rPr lang="en-US" sz="2200" b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KTB Corporate Online </a:t>
            </a:r>
            <a:r>
              <a:rPr lang="th-TH" sz="2200" b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หรือรับชำระเงินด้วยบัตรอิเล็กทรอนิกส์ (เดบิต/เครดิต) หรือ </a:t>
            </a:r>
            <a:r>
              <a:rPr lang="en-US" sz="2200" b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QR Code </a:t>
            </a:r>
            <a:r>
              <a:rPr lang="th-TH" sz="2200" b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ผ่านเครื่อง </a:t>
            </a:r>
            <a:r>
              <a:rPr lang="en-US" sz="2200" b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EDC </a:t>
            </a:r>
            <a:endParaRPr lang="th-TH" sz="2200" b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3500" y="515264"/>
            <a:ext cx="1590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thaiDist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การรับเงิน</a:t>
            </a:r>
          </a:p>
        </p:txBody>
      </p:sp>
      <p:sp>
        <p:nvSpPr>
          <p:cNvPr id="4" name="Google Shape;2221;p5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222;p5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4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192" y="845907"/>
            <a:ext cx="8036493" cy="3391643"/>
          </a:xfrm>
        </p:spPr>
        <p:txBody>
          <a:bodyPr/>
          <a:lstStyle/>
          <a:p>
            <a:pPr algn="thaiDist"/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กระทรวงการคลัง</a:t>
            </a:r>
            <a:r>
              <a:rPr lang="th-TH" sz="2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ได้กำหนดหลักเกณฑ์และวิธีปฏิบัติในการจ่ายเงิน การรับเงินและการนำเงินส่งคลังของส่วนราชการผ่านระบบอิเล็กทรอนิกส์ (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KTB Corporate Online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ตามนโยบายรัฐบาล ภายใต้แผนยุทธศาสตร์การพัฒนาโครงสร้างพื้นฐานระบบการชำระเงินแบบอิเล็กทรอนิกส์แห่งชาติ (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National e-Payment Master Plan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โดยให้ส่วนราชการเริ่มดำเนินการตั้งแต่วันที่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กับส่วนราชการที่บันทึกรายการทางบัญชีด้วยระบบบริหารการเงินการคลังภาครัฐ (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GFMIS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ซึ่งต้องใช้บริการผ่านธนาคารอินเตอร์เน็ต แบงค์กิ้ง ซึ่งเป็นการ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 วิธีการ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 เช็ค เป็นการจ่ายเงินผ่านระบบอิเล็กทรอนิกส์แทน </a:t>
            </a:r>
          </a:p>
          <a:p>
            <a:pPr algn="thaiDist"/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หนังสือกค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ด่วนที่สุด ที่ กค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0402.2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/ว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140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ลว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19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63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ได้กำหนดหลักเกณฑ์และวิธีปฏิบัติในการจ่ายเงิน     การรับเงิน และการนำเงินส่งคลัง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หรือฝากคลัง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ของส่วนราชการผ่านระบบอิเล็กทรอนิกส์ (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e-Payment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5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5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897;p44">
            <a:hlinkClick r:id="rId3" action="ppaction://hlinksldjump"/>
          </p:cNvPr>
          <p:cNvSpPr txBox="1"/>
          <p:nvPr/>
        </p:nvSpPr>
        <p:spPr>
          <a:xfrm>
            <a:off x="7707085" y="535161"/>
            <a:ext cx="1343141" cy="5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  <a:latin typeface="TH SarabunPSK" panose="020B0500040200020003" pitchFamily="34" charset="-34"/>
                <a:ea typeface="Coming Soon"/>
                <a:cs typeface="TH SarabunPSK" panose="020B0500040200020003" pitchFamily="34" charset="-34"/>
                <a:sym typeface="Coming Soon"/>
              </a:rPr>
              <a:t>การจ่ายเงิน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ming Soon"/>
              <a:cs typeface="TH SarabunPSK" panose="020B0500040200020003" pitchFamily="34" charset="-34"/>
              <a:sym typeface="Coming Soo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2684" y="875345"/>
            <a:ext cx="5410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การจ่ายเงินผ่านระบบ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KTB Corporate Online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ให้จ่าย ในกรณดังนี้</a:t>
            </a:r>
            <a:endParaRPr lang="th-TH" sz="2200" b="1" dirty="0"/>
          </a:p>
        </p:txBody>
      </p:sp>
      <p:sp>
        <p:nvSpPr>
          <p:cNvPr id="36" name="Google Shape;1891;p44"/>
          <p:cNvSpPr txBox="1">
            <a:spLocks/>
          </p:cNvSpPr>
          <p:nvPr/>
        </p:nvSpPr>
        <p:spPr>
          <a:xfrm>
            <a:off x="1069041" y="1424080"/>
            <a:ext cx="7064828" cy="319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การจ่ายเงินเพื่อเป็นเงินสวัสดิการ ค่าตอบแทน หรือกรณีอื่นใด หรือกรณีที่ กค. กำหนด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การจ่ายเงินสำหรับซื้อทรัพย์สิน จ้างทำของ หรือเช่าทรัพย์สิน ตามระเบียบ กค. ว่าด้วยการเบิกเงินจากคลัง การรับเงิน การจ่ายเงิน การเก็บรักษาเงินและการนำเงินส่งคลัง พ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2562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จ่ายเงินต่ำ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5,000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 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การจ่ายเงินเพื่อชดใช้คืนเงิน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ทดรอง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การจ่ายเงินยืม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การจ่ายเงินค่าจ้างตามสัญญาจ้างเหมาบริการจากบุคคลธรรมดา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การจ่ายเงินเพื่อชำระหนี้บุคคลที่สามที่มีกฎหมายอนุญาตให้จ่ายได้</a:t>
            </a:r>
            <a:endParaRPr lang="th-TH" sz="20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33" y="1548890"/>
            <a:ext cx="731583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51" y="880263"/>
            <a:ext cx="725487" cy="646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81" y="229975"/>
            <a:ext cx="725487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8" name="Google Shape;2428;p61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429" name="Google Shape;2429;p6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4" name="Google Shape;2434;p61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435" name="Google Shape;2435;p6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61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61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5" y="1247130"/>
            <a:ext cx="877900" cy="82303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761116" y="493001"/>
            <a:ext cx="54393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บัญชีเงินฝากธนาคารของผู้มีสิทธิรับเงิน ให้บัญชีเงินฝากธนาคาร ดังนี้</a:t>
            </a:r>
            <a:endParaRPr lang="th-TH" sz="2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325" y="3267773"/>
            <a:ext cx="871804" cy="804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425" y="2255840"/>
            <a:ext cx="877900" cy="8047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75425" y="1105923"/>
            <a:ext cx="5802820" cy="1012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กรณีเป็นข้าราชการ ลูกจ้าง พนักงานราชการในหน่วยงาน ให้โอนเงินเข้าบัญชีเงินฝากธนาคารที่ใช้สำหรับเงินเดือน ค่าจ้าง หรือค่าตอบแทน แล้วแต่กรณี หรือบัญชีเงินฝากธนาคารอื่นของผู้มีสิทธิรับเงิน ตามที่หัวหน้าส่วนราชการผู้เบิกอนุญาต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353325" y="2151726"/>
            <a:ext cx="5802820" cy="1012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ในการโอนเงินผ่านระบบ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KTB </a:t>
            </a:r>
            <a:r>
              <a:rPr lang="en-US" sz="1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Corporate 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Online</a:t>
            </a:r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ให้แก่ผู้มีสิทธิรับเงินครั้งแรก ให้ส่วนราชการจัดให้ผู้มีสิทธิรับเงินกรอกแบบแจ้งข้อมูลการรับเงินโอนผ่านระบบ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KTB </a:t>
            </a:r>
            <a:r>
              <a:rPr lang="en-US" sz="1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Corporate 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Online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225129" y="3207095"/>
            <a:ext cx="5802820" cy="1012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การจ่ายเงินให้ผู้มีสิทธิรับเงิน ให้ดำเนินการโอนเงินเต็มจำนวนตามสิทธิเข้าบัญชีเงินฝากธนาคารของผู้มีสิทธิรับเงินผ่านระบบ </a:t>
            </a:r>
            <a:r>
              <a:rPr lang="en-US" sz="1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KTB Corporate Online </a:t>
            </a:r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และเมื่อโอนเงินสำเร็จระบบจะมีการส่งข้อความแจ้งเตือนผ่านโทรศัพท์มือถือ (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หรือจดหมายอิเล็กทรอนิกส์ (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e-mail</a:t>
            </a:r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ตามเบอร์โทรศัพท์หรือ</a:t>
            </a:r>
            <a:r>
              <a:rPr lang="en-US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e-mail address </a:t>
            </a:r>
            <a:r>
              <a:rPr lang="th-TH" sz="18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ที่ผู้มีสิทธิรับเงินได้แจ้งไว้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2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276879" y="1539079"/>
            <a:ext cx="39317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กรณีที่ผู้มีสิทธิรับเงินแจ้งขอรับเงินตามแบบคำขอเบิกเงินสวัสดิการ ค่าตอบแทน หรือสัญญาการยืมเงิน     เมื่อได้รับโอนเงินเข้าบัญชีเงินฝากธนาคารจากส่วนราชการแล้ว ผู้มีสิทธิรับเงินไม่ต้องลงชื่อรับเงินในแบบคำขอเบิกเงิน ดังกล่าวอีก</a:t>
            </a:r>
            <a:endParaRPr lang="th-TH" sz="2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46"/>
          <p:cNvSpPr/>
          <p:nvPr/>
        </p:nvSpPr>
        <p:spPr>
          <a:xfrm>
            <a:off x="345765" y="-546493"/>
            <a:ext cx="119584" cy="124114"/>
          </a:xfrm>
          <a:custGeom>
            <a:avLst/>
            <a:gdLst/>
            <a:ahLst/>
            <a:cxnLst/>
            <a:rect l="l" t="t" r="r" b="b"/>
            <a:pathLst>
              <a:path w="1056" h="1096" extrusionOk="0">
                <a:moveTo>
                  <a:pt x="518" y="1"/>
                </a:moveTo>
                <a:cubicBezTo>
                  <a:pt x="235" y="11"/>
                  <a:pt x="0" y="245"/>
                  <a:pt x="0" y="528"/>
                </a:cubicBezTo>
                <a:lnTo>
                  <a:pt x="0" y="568"/>
                </a:lnTo>
                <a:cubicBezTo>
                  <a:pt x="0" y="851"/>
                  <a:pt x="244" y="1095"/>
                  <a:pt x="518" y="1095"/>
                </a:cubicBezTo>
                <a:lnTo>
                  <a:pt x="537" y="1095"/>
                </a:lnTo>
                <a:cubicBezTo>
                  <a:pt x="831" y="1085"/>
                  <a:pt x="1055" y="851"/>
                  <a:pt x="1055" y="568"/>
                </a:cubicBezTo>
                <a:lnTo>
                  <a:pt x="1055" y="528"/>
                </a:lnTo>
                <a:cubicBezTo>
                  <a:pt x="1055" y="245"/>
                  <a:pt x="821" y="1"/>
                  <a:pt x="547" y="1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46"/>
          <p:cNvSpPr txBox="1">
            <a:spLocks noGrp="1"/>
          </p:cNvSpPr>
          <p:nvPr>
            <p:ph type="ctrTitle"/>
          </p:nvPr>
        </p:nvSpPr>
        <p:spPr>
          <a:xfrm>
            <a:off x="2041991" y="1223281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ผลการตรวจสอบ </a:t>
            </a:r>
            <a:endParaRPr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34" name="Google Shape;1934;p46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46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511972" y="1859581"/>
            <a:ext cx="4204137" cy="104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ตรวจสอบพบว่า ยังมี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การลงลายมือชื่อในแบบคำขอเบิกเงินสวัสดิการ ค่าตอบแทน หลังจากมีการจ่ายเงินผ่านระบบ</a:t>
            </a:r>
            <a:r>
              <a:rPr lang="en-US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KTB </a:t>
            </a:r>
            <a:r>
              <a:rPr lang="en-US" sz="2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Corporate Online </a:t>
            </a:r>
            <a:r>
              <a:rPr lang="th-TH" sz="2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endParaRPr lang="th-TH" sz="20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5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5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903480" y="0"/>
            <a:ext cx="7682316" cy="5143500"/>
            <a:chOff x="903480" y="0"/>
            <a:chExt cx="7682316" cy="514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911" y="0"/>
              <a:ext cx="3855885" cy="5143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80" y="0"/>
              <a:ext cx="3826431" cy="5143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90593" y="2571751"/>
              <a:ext cx="1650124" cy="3606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0593" y="1021475"/>
              <a:ext cx="1954924" cy="3606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004" y="1021475"/>
            <a:ext cx="470462" cy="441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005" y="2571750"/>
            <a:ext cx="470462" cy="43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21;p57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222;p57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08" y="0"/>
            <a:ext cx="3751326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0623" y="0"/>
            <a:ext cx="7070094" cy="5143500"/>
            <a:chOff x="770623" y="0"/>
            <a:chExt cx="7070094" cy="5143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23" y="0"/>
              <a:ext cx="385588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843752" y="1933904"/>
              <a:ext cx="1849820" cy="4309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64469" y="3626396"/>
              <a:ext cx="1776248" cy="3606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319" y="1929891"/>
            <a:ext cx="469433" cy="438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319" y="3626396"/>
            <a:ext cx="470462" cy="4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1984" y="2116600"/>
            <a:ext cx="6629401" cy="2144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โดยที่เป็นการสมควรปรับปรุงระเบียบการเบิกจ่ายเงินจากคลัง การเก็บรักษาเงินและการนำเงินส่งคลัง พ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2551 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ให้มีความ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กับพระราชบัญญัติวินัยทางการเงินการคลังของรัฐ พ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2561 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พระราชบัญญัติวิธีการงบประมาณ พ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2561 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และแผนยุทธศาสตร์การพัฒนาโครงสร้างพื้นฐานระบบการชำระเงินแบบอิล็กทรอนิกส์แห่งชาติ (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National e-Payment Master Plan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ตลอดจนเพื่อรองรับการปฏิบัติงานด้านการเงินการคลังตามระบบการบริหารการเงินการคลังภาครัฐด้วยระบบอิเล็กทรอนิกส์ (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Government Fiscal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Management Information System: GFMIS</a:t>
            </a:r>
            <a:r>
              <a:rPr lang="th-TH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GFMIS Thai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684" y="7015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ระเบียบกระทรวงการคลัง</a:t>
            </a:r>
          </a:p>
          <a:p>
            <a:pPr algn="ctr"/>
            <a:r>
              <a:rPr lang="th-TH" sz="24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ว่าด้วยการเบิกเงินจากคลัง การรับเงิน การจ่ายเงิน </a:t>
            </a:r>
          </a:p>
          <a:p>
            <a:pPr algn="ctr"/>
            <a:r>
              <a:rPr lang="th-TH" sz="2400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การเก็บรักษาเงิน และการนำเงินส่ง</a:t>
            </a:r>
            <a:r>
              <a:rPr lang="th-TH" sz="2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 พ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2562</a:t>
            </a:r>
            <a:endParaRPr lang="th-TH" sz="2400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14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1167</Words>
  <Application>Microsoft Office PowerPoint</Application>
  <PresentationFormat>On-screen Show (16:9)</PresentationFormat>
  <Paragraphs>41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Coming Soon</vt:lpstr>
      <vt:lpstr>Didact Gothic</vt:lpstr>
      <vt:lpstr>Arial</vt:lpstr>
      <vt:lpstr>TH SarabunPSK</vt:lpstr>
      <vt:lpstr>Cordia New</vt:lpstr>
      <vt:lpstr>Elementary Digital Choice Boards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ผลการตรวจสอบ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modified xsi:type="dcterms:W3CDTF">2021-03-30T05:07:53Z</dcterms:modified>
</cp:coreProperties>
</file>